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447" r:id="rId2"/>
    <p:sldId id="489" r:id="rId3"/>
    <p:sldId id="496" r:id="rId4"/>
    <p:sldId id="497" r:id="rId5"/>
    <p:sldId id="490" r:id="rId6"/>
    <p:sldId id="469" r:id="rId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via Yip" initials="LY" lastIdx="1" clrIdx="0">
    <p:extLst>
      <p:ext uri="{19B8F6BF-5375-455C-9EA6-DF929625EA0E}">
        <p15:presenceInfo xmlns:p15="http://schemas.microsoft.com/office/powerpoint/2012/main" userId="e431cbde7cf9ea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4" autoAdjust="0"/>
    <p:restoredTop sz="94660"/>
  </p:normalViewPr>
  <p:slideViewPr>
    <p:cSldViewPr snapToGrid="0">
      <p:cViewPr varScale="1">
        <p:scale>
          <a:sx n="140" d="100"/>
          <a:sy n="140" d="100"/>
        </p:scale>
        <p:origin x="1216" y="192"/>
      </p:cViewPr>
      <p:guideLst/>
    </p:cSldViewPr>
  </p:slideViewPr>
  <p:notesTextViewPr>
    <p:cViewPr>
      <p:scale>
        <a:sx n="1" d="1"/>
        <a:sy n="1" d="1"/>
      </p:scale>
      <p:origin x="0" y="0"/>
    </p:cViewPr>
  </p:notesTextViewPr>
  <p:sorterViewPr>
    <p:cViewPr varScale="1">
      <p:scale>
        <a:sx n="100" d="100"/>
        <a:sy n="100" d="100"/>
      </p:scale>
      <p:origin x="0" y="-115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HK"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DD30A134-4AAE-4029-966B-50A063412F5B}" type="datetimeFigureOut">
              <a:rPr lang="en-HK" smtClean="0"/>
              <a:t>17/3/2024</a:t>
            </a:fld>
            <a:endParaRPr lang="en-HK"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HK"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HK"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E3F4863-9DA0-43FA-8E48-80D6DCB8D310}" type="slidenum">
              <a:rPr lang="en-HK" smtClean="0"/>
              <a:t>‹#›</a:t>
            </a:fld>
            <a:endParaRPr lang="en-HK" dirty="0"/>
          </a:p>
        </p:txBody>
      </p:sp>
    </p:spTree>
    <p:extLst>
      <p:ext uri="{BB962C8B-B14F-4D97-AF65-F5344CB8AC3E}">
        <p14:creationId xmlns:p14="http://schemas.microsoft.com/office/powerpoint/2010/main" val="173433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3/17/24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77FCF-C482-41ED-A14C-2D184A74FFB0}"/>
              </a:ext>
            </a:extLst>
          </p:cNvPr>
          <p:cNvSpPr>
            <a:spLocks noGrp="1"/>
          </p:cNvSpPr>
          <p:nvPr>
            <p:ph type="title"/>
          </p:nvPr>
        </p:nvSpPr>
        <p:spPr>
          <a:xfrm>
            <a:off x="1195113" y="2383475"/>
            <a:ext cx="8596668" cy="1320800"/>
          </a:xfrm>
        </p:spPr>
        <p:txBody>
          <a:bodyPr>
            <a:noAutofit/>
          </a:bodyPr>
          <a:lstStyle/>
          <a:p>
            <a:pPr algn="ctr"/>
            <a:r>
              <a:rPr lang="zh-TW" altLang="en-US" sz="4000" b="1" dirty="0">
                <a:solidFill>
                  <a:schemeClr val="accent2">
                    <a:lumMod val="50000"/>
                  </a:schemeClr>
                </a:solidFill>
                <a:effectLst/>
                <a:latin typeface="Calibri" panose="020F0502020204030204" pitchFamily="34" charset="0"/>
                <a:ea typeface="Microsoft YaHei" panose="020B0503020204020204" pitchFamily="34" charset="-122"/>
                <a:cs typeface="Calibri" panose="020F0502020204030204" pitchFamily="34" charset="0"/>
              </a:rPr>
              <a:t>北美市場買家媒合暨拓銷活動</a:t>
            </a:r>
            <a:br>
              <a:rPr lang="en-US" altLang="zh-CN" sz="5400" b="1" dirty="0">
                <a:solidFill>
                  <a:schemeClr val="accent2">
                    <a:lumMod val="50000"/>
                  </a:schemeClr>
                </a:solidFill>
                <a:effectLst/>
                <a:latin typeface="Calibri" panose="020F0502020204030204" pitchFamily="34" charset="0"/>
                <a:ea typeface="Microsoft YaHei" panose="020B0503020204020204" pitchFamily="34" charset="-122"/>
                <a:cs typeface="Calibri" panose="020F0502020204030204" pitchFamily="34" charset="0"/>
              </a:rPr>
            </a:br>
            <a:r>
              <a:rPr lang="en-US" altLang="zh-CN" sz="3000" b="1" dirty="0">
                <a:solidFill>
                  <a:schemeClr val="accent2">
                    <a:lumMod val="50000"/>
                  </a:schemeClr>
                </a:solidFill>
                <a:effectLst/>
                <a:latin typeface="Calibri" panose="020F0502020204030204" pitchFamily="34" charset="0"/>
                <a:ea typeface="Microsoft YaHei" panose="020B0503020204020204" pitchFamily="34" charset="-122"/>
                <a:cs typeface="Calibri" panose="020F0502020204030204" pitchFamily="34" charset="0"/>
              </a:rPr>
              <a:t>2024</a:t>
            </a:r>
            <a:br>
              <a:rPr lang="en-US" altLang="zh-CN" sz="3000" b="1" dirty="0">
                <a:solidFill>
                  <a:schemeClr val="accent2">
                    <a:lumMod val="50000"/>
                  </a:schemeClr>
                </a:solidFill>
                <a:effectLst/>
                <a:latin typeface="Calibri" panose="020F0502020204030204" pitchFamily="34" charset="0"/>
                <a:ea typeface="Microsoft YaHei" panose="020B0503020204020204" pitchFamily="34" charset="-122"/>
                <a:cs typeface="Calibri" panose="020F0502020204030204" pitchFamily="34" charset="0"/>
              </a:rPr>
            </a:br>
            <a:br>
              <a:rPr lang="en-US" altLang="zh-CN" sz="3000" b="1" dirty="0">
                <a:solidFill>
                  <a:schemeClr val="accent2">
                    <a:lumMod val="50000"/>
                  </a:schemeClr>
                </a:solidFill>
                <a:effectLst/>
                <a:latin typeface="Calibri" panose="020F0502020204030204" pitchFamily="34" charset="0"/>
                <a:ea typeface="Microsoft YaHei" panose="020B0503020204020204" pitchFamily="34" charset="-122"/>
                <a:cs typeface="Calibri" panose="020F0502020204030204" pitchFamily="34" charset="0"/>
              </a:rPr>
            </a:br>
            <a:br>
              <a:rPr lang="en-US" altLang="zh-CN" sz="3000" b="1" dirty="0">
                <a:solidFill>
                  <a:schemeClr val="accent2">
                    <a:lumMod val="50000"/>
                  </a:schemeClr>
                </a:solidFill>
                <a:effectLst/>
                <a:latin typeface="Calibri" panose="020F0502020204030204" pitchFamily="34" charset="0"/>
                <a:ea typeface="Microsoft YaHei" panose="020B0503020204020204" pitchFamily="34" charset="-122"/>
                <a:cs typeface="Calibri" panose="020F0502020204030204" pitchFamily="34" charset="0"/>
              </a:rPr>
            </a:br>
            <a:r>
              <a:rPr lang="en-US" altLang="zh-CN" sz="3000" b="1" dirty="0">
                <a:solidFill>
                  <a:schemeClr val="accent2">
                    <a:lumMod val="50000"/>
                  </a:schemeClr>
                </a:solidFill>
                <a:effectLst/>
                <a:latin typeface="Calibri" panose="020F0502020204030204" pitchFamily="34" charset="0"/>
                <a:ea typeface="Microsoft YaHei" panose="020B0503020204020204" pitchFamily="34" charset="-122"/>
                <a:cs typeface="Calibri" panose="020F0502020204030204" pitchFamily="34" charset="0"/>
              </a:rPr>
              <a:t>Ronald Ng</a:t>
            </a:r>
            <a:br>
              <a:rPr lang="en-US" altLang="zh-CN" sz="3000" b="1" dirty="0">
                <a:solidFill>
                  <a:schemeClr val="accent2">
                    <a:lumMod val="50000"/>
                  </a:schemeClr>
                </a:solidFill>
                <a:effectLst/>
                <a:latin typeface="Calibri" panose="020F0502020204030204" pitchFamily="34" charset="0"/>
                <a:ea typeface="Microsoft YaHei" panose="020B0503020204020204" pitchFamily="34" charset="-122"/>
                <a:cs typeface="Calibri" panose="020F0502020204030204" pitchFamily="34" charset="0"/>
              </a:rPr>
            </a:br>
            <a:endParaRPr lang="en-HK"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2689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0302-1EB0-5235-09DD-2B2B40322077}"/>
              </a:ext>
            </a:extLst>
          </p:cNvPr>
          <p:cNvSpPr>
            <a:spLocks noGrp="1"/>
          </p:cNvSpPr>
          <p:nvPr>
            <p:ph type="title"/>
          </p:nvPr>
        </p:nvSpPr>
        <p:spPr>
          <a:xfrm>
            <a:off x="677334" y="416562"/>
            <a:ext cx="8596668" cy="1320800"/>
          </a:xfrm>
        </p:spPr>
        <p:txBody>
          <a:bodyPr/>
          <a:lstStyle/>
          <a:p>
            <a:r>
              <a:rPr lang="en-US" dirty="0">
                <a:solidFill>
                  <a:schemeClr val="tx1"/>
                </a:solidFill>
              </a:rPr>
              <a:t>Ronald Ng, Profile</a:t>
            </a:r>
          </a:p>
        </p:txBody>
      </p:sp>
      <p:sp>
        <p:nvSpPr>
          <p:cNvPr id="3" name="Content Placeholder 2">
            <a:extLst>
              <a:ext uri="{FF2B5EF4-FFF2-40B4-BE49-F238E27FC236}">
                <a16:creationId xmlns:a16="http://schemas.microsoft.com/office/drawing/2014/main" id="{011B46A3-EBA8-4058-CD10-B9217CBC8A6A}"/>
              </a:ext>
            </a:extLst>
          </p:cNvPr>
          <p:cNvSpPr>
            <a:spLocks noGrp="1"/>
          </p:cNvSpPr>
          <p:nvPr>
            <p:ph idx="1"/>
          </p:nvPr>
        </p:nvSpPr>
        <p:spPr>
          <a:xfrm>
            <a:off x="677334" y="1078993"/>
            <a:ext cx="8513800" cy="5385816"/>
          </a:xfrm>
        </p:spPr>
        <p:txBody>
          <a:bodyPr>
            <a:normAutofit fontScale="92500" lnSpcReduction="10000"/>
          </a:bodyPr>
          <a:lstStyle/>
          <a:p>
            <a:pPr marL="0" indent="0">
              <a:buNone/>
            </a:pPr>
            <a:r>
              <a:rPr lang="zh-TW" altLang="en-US" sz="1600" dirty="0">
                <a:solidFill>
                  <a:srgbClr val="131212"/>
                </a:solidFill>
                <a:effectLst/>
                <a:latin typeface="+mn-ea"/>
              </a:rPr>
              <a:t>吳先生是生活時尚產品資深行業專家，擁有</a:t>
            </a:r>
            <a:r>
              <a:rPr lang="en-US" altLang="zh-TW" sz="1600" dirty="0">
                <a:solidFill>
                  <a:srgbClr val="131212"/>
                </a:solidFill>
                <a:latin typeface="+mn-ea"/>
              </a:rPr>
              <a:t>20</a:t>
            </a:r>
            <a:r>
              <a:rPr lang="zh-TW" altLang="en-US" sz="1600" dirty="0">
                <a:solidFill>
                  <a:srgbClr val="131212"/>
                </a:solidFill>
                <a:effectLst/>
                <a:latin typeface="+mn-ea"/>
              </a:rPr>
              <a:t>年以上產品和品牌開發經驗、</a:t>
            </a:r>
            <a:r>
              <a:rPr lang="en-US" altLang="zh-TW" sz="1600" dirty="0">
                <a:solidFill>
                  <a:srgbClr val="131212"/>
                </a:solidFill>
                <a:effectLst/>
                <a:latin typeface="+mn-ea"/>
              </a:rPr>
              <a:t>8</a:t>
            </a:r>
            <a:r>
              <a:rPr lang="zh-TW" altLang="en-US" sz="1600" dirty="0">
                <a:solidFill>
                  <a:srgbClr val="131212"/>
                </a:solidFill>
                <a:effectLst/>
                <a:latin typeface="+mn-ea"/>
              </a:rPr>
              <a:t>年以上的國際買家背景。曾於</a:t>
            </a:r>
            <a:r>
              <a:rPr lang="en-US" altLang="zh-TW" sz="1600" dirty="0">
                <a:solidFill>
                  <a:srgbClr val="131212"/>
                </a:solidFill>
                <a:effectLst/>
                <a:latin typeface="+mn-ea"/>
              </a:rPr>
              <a:t>2002</a:t>
            </a:r>
            <a:r>
              <a:rPr lang="zh-TW" altLang="en-US" sz="1600" dirty="0">
                <a:solidFill>
                  <a:srgbClr val="131212"/>
                </a:solidFill>
                <a:effectLst/>
                <a:latin typeface="+mn-ea"/>
              </a:rPr>
              <a:t>至</a:t>
            </a:r>
            <a:r>
              <a:rPr lang="en-US" altLang="zh-TW" sz="1600" dirty="0">
                <a:solidFill>
                  <a:srgbClr val="131212"/>
                </a:solidFill>
                <a:effectLst/>
                <a:latin typeface="+mn-ea"/>
              </a:rPr>
              <a:t>2007</a:t>
            </a:r>
            <a:r>
              <a:rPr lang="zh-TW" altLang="en-US" sz="1600" dirty="0">
                <a:solidFill>
                  <a:srgbClr val="131212"/>
                </a:solidFill>
                <a:effectLst/>
                <a:latin typeface="+mn-ea"/>
              </a:rPr>
              <a:t>年與國際買家的供應商審計檢查員</a:t>
            </a:r>
            <a:r>
              <a:rPr lang="en-US" altLang="zh-TW" sz="1600" dirty="0">
                <a:solidFill>
                  <a:srgbClr val="131212"/>
                </a:solidFill>
                <a:effectLst/>
                <a:latin typeface="+mn-ea"/>
              </a:rPr>
              <a:t>. </a:t>
            </a:r>
            <a:r>
              <a:rPr lang="zh-TW" altLang="en-US" sz="1600" dirty="0">
                <a:solidFill>
                  <a:srgbClr val="131212"/>
                </a:solidFill>
                <a:effectLst/>
                <a:latin typeface="+mn-ea"/>
              </a:rPr>
              <a:t>我</a:t>
            </a:r>
            <a:r>
              <a:rPr lang="zh-TW" altLang="en-US" sz="1600" dirty="0">
                <a:effectLst/>
                <a:latin typeface="+mn-ea"/>
              </a:rPr>
              <a:t>曾經</a:t>
            </a:r>
            <a:r>
              <a:rPr lang="zh-TW" altLang="en-US" sz="1600" dirty="0">
                <a:solidFill>
                  <a:srgbClr val="131212"/>
                </a:solidFill>
                <a:effectLst/>
                <a:latin typeface="+mn-ea"/>
              </a:rPr>
              <a:t>住在紐約和產品顧問合作，也曾擔任山姆俱樂部和沃爾瑪的產品顧問。</a:t>
            </a:r>
            <a:endParaRPr lang="en-US" altLang="zh-TW" sz="1600" dirty="0">
              <a:solidFill>
                <a:srgbClr val="131212"/>
              </a:solidFill>
              <a:effectLst/>
              <a:latin typeface="+mn-ea"/>
            </a:endParaRPr>
          </a:p>
          <a:p>
            <a:pPr marL="0" indent="0">
              <a:buNone/>
            </a:pPr>
            <a:r>
              <a:rPr lang="zh-TW" altLang="en-US" sz="1600" dirty="0">
                <a:solidFill>
                  <a:srgbClr val="131212"/>
                </a:solidFill>
                <a:effectLst/>
                <a:latin typeface="+mn-ea"/>
              </a:rPr>
              <a:t>於</a:t>
            </a:r>
            <a:r>
              <a:rPr lang="en-US" altLang="zh-TW" sz="1600" dirty="0">
                <a:solidFill>
                  <a:srgbClr val="131212"/>
                </a:solidFill>
                <a:effectLst/>
                <a:latin typeface="+mn-ea"/>
              </a:rPr>
              <a:t>2007</a:t>
            </a:r>
            <a:r>
              <a:rPr lang="zh-TW" altLang="en-US" sz="1600" dirty="0">
                <a:solidFill>
                  <a:srgbClr val="131212"/>
                </a:solidFill>
                <a:effectLst/>
                <a:latin typeface="+mn-ea"/>
              </a:rPr>
              <a:t>年</a:t>
            </a:r>
            <a:r>
              <a:rPr lang="en-US" altLang="zh-TW" sz="1600" dirty="0">
                <a:solidFill>
                  <a:srgbClr val="131212"/>
                </a:solidFill>
                <a:effectLst/>
                <a:latin typeface="+mn-ea"/>
              </a:rPr>
              <a:t>9</a:t>
            </a:r>
            <a:r>
              <a:rPr lang="zh-TW" altLang="en-US" sz="1600" dirty="0">
                <a:solidFill>
                  <a:srgbClr val="131212"/>
                </a:solidFill>
                <a:effectLst/>
                <a:latin typeface="+mn-ea"/>
              </a:rPr>
              <a:t>月加入環球資源</a:t>
            </a:r>
            <a:r>
              <a:rPr lang="zh-TW" altLang="en-US" sz="1600" dirty="0">
                <a:effectLst/>
                <a:latin typeface="+mn-ea"/>
              </a:rPr>
              <a:t>擔任超過</a:t>
            </a:r>
            <a:r>
              <a:rPr lang="en-US" altLang="zh-TW" sz="1600" dirty="0">
                <a:effectLst/>
                <a:latin typeface="+mn-ea"/>
              </a:rPr>
              <a:t>16</a:t>
            </a:r>
            <a:r>
              <a:rPr lang="zh-TW" altLang="en-US" sz="1600" dirty="0">
                <a:effectLst/>
                <a:latin typeface="+mn-ea"/>
              </a:rPr>
              <a:t>年</a:t>
            </a:r>
            <a:r>
              <a:rPr lang="zh-TW" altLang="en-US" sz="1600" dirty="0">
                <a:solidFill>
                  <a:srgbClr val="131212"/>
                </a:solidFill>
                <a:effectLst/>
                <a:latin typeface="+mn-ea"/>
              </a:rPr>
              <a:t>在環球資源總經理，帶領團隊策劃產品類的出口採購解決方案</a:t>
            </a:r>
            <a:r>
              <a:rPr lang="en-US" altLang="zh-TW" sz="1600" dirty="0">
                <a:solidFill>
                  <a:srgbClr val="131212"/>
                </a:solidFill>
                <a:effectLst/>
                <a:latin typeface="+mn-ea"/>
              </a:rPr>
              <a:t>, </a:t>
            </a:r>
            <a:r>
              <a:rPr lang="zh-TW" altLang="en-US" sz="1600" dirty="0">
                <a:solidFill>
                  <a:srgbClr val="131212"/>
                </a:solidFill>
                <a:effectLst/>
                <a:latin typeface="+mn-ea"/>
              </a:rPr>
              <a:t>展覽和網絡市場平台。</a:t>
            </a:r>
            <a:r>
              <a:rPr lang="en-HK" altLang="zh-TW" sz="1600" dirty="0">
                <a:solidFill>
                  <a:srgbClr val="131212"/>
                </a:solidFill>
                <a:effectLst/>
                <a:latin typeface="+mn-ea"/>
              </a:rPr>
              <a:t> </a:t>
            </a:r>
            <a:r>
              <a:rPr lang="zh-TW" altLang="en-US" sz="1600" dirty="0">
                <a:solidFill>
                  <a:srgbClr val="131212"/>
                </a:solidFill>
                <a:effectLst/>
                <a:latin typeface="+mn-ea"/>
              </a:rPr>
              <a:t>然後我在</a:t>
            </a:r>
            <a:r>
              <a:rPr lang="en-US" altLang="zh-TW" sz="1600" dirty="0">
                <a:solidFill>
                  <a:srgbClr val="131212"/>
                </a:solidFill>
                <a:effectLst/>
                <a:latin typeface="+mn-ea"/>
              </a:rPr>
              <a:t>2022</a:t>
            </a:r>
            <a:r>
              <a:rPr lang="zh-TW" altLang="en-US" sz="1600" dirty="0">
                <a:solidFill>
                  <a:srgbClr val="131212"/>
                </a:solidFill>
                <a:effectLst/>
                <a:latin typeface="+mn-ea"/>
              </a:rPr>
              <a:t>年</a:t>
            </a:r>
            <a:r>
              <a:rPr lang="en-US" altLang="zh-TW" sz="1600" dirty="0">
                <a:solidFill>
                  <a:srgbClr val="131212"/>
                </a:solidFill>
                <a:latin typeface="+mn-ea"/>
              </a:rPr>
              <a:t>7</a:t>
            </a:r>
            <a:r>
              <a:rPr lang="zh-TW" altLang="en-US" sz="1600" dirty="0">
                <a:solidFill>
                  <a:srgbClr val="131212"/>
                </a:solidFill>
                <a:effectLst/>
                <a:latin typeface="+mn-ea"/>
              </a:rPr>
              <a:t>月</a:t>
            </a:r>
            <a:r>
              <a:rPr lang="zh-TW" altLang="en-US" sz="1600" dirty="0">
                <a:effectLst/>
                <a:latin typeface="+mn-ea"/>
              </a:rPr>
              <a:t>擔任七國集團 </a:t>
            </a:r>
            <a:r>
              <a:rPr lang="en-US" altLang="zh-TW" sz="1600" dirty="0">
                <a:effectLst/>
                <a:latin typeface="+mn-ea"/>
              </a:rPr>
              <a:t>(</a:t>
            </a:r>
            <a:r>
              <a:rPr lang="en-HK" altLang="zh-TW" sz="1600" dirty="0">
                <a:solidFill>
                  <a:srgbClr val="131212"/>
                </a:solidFill>
                <a:effectLst/>
                <a:latin typeface="+mn-ea"/>
              </a:rPr>
              <a:t>G7)</a:t>
            </a:r>
            <a:r>
              <a:rPr lang="zh-TW" altLang="en-US" sz="1600" dirty="0">
                <a:solidFill>
                  <a:srgbClr val="131212"/>
                </a:solidFill>
                <a:effectLst/>
                <a:latin typeface="+mn-ea"/>
              </a:rPr>
              <a:t> 策略全球供應鏈 新規劃</a:t>
            </a:r>
            <a:r>
              <a:rPr lang="en-HK" altLang="zh-TW" sz="1600" dirty="0">
                <a:solidFill>
                  <a:srgbClr val="131212"/>
                </a:solidFill>
                <a:effectLst/>
                <a:latin typeface="+mn-ea"/>
              </a:rPr>
              <a:t>. </a:t>
            </a:r>
            <a:r>
              <a:rPr lang="zh-TW" altLang="en-US" sz="1600" dirty="0">
                <a:solidFill>
                  <a:srgbClr val="131212"/>
                </a:solidFill>
                <a:latin typeface="+mn-ea"/>
              </a:rPr>
              <a:t>開發新</a:t>
            </a:r>
            <a:r>
              <a:rPr lang="zh-TW" altLang="en-US" sz="1600" dirty="0">
                <a:solidFill>
                  <a:srgbClr val="131212"/>
                </a:solidFill>
                <a:effectLst/>
                <a:latin typeface="+mn-ea"/>
              </a:rPr>
              <a:t>供應鏈彈性</a:t>
            </a:r>
            <a:r>
              <a:rPr lang="en-HK" altLang="zh-TW" sz="1600" dirty="0">
                <a:solidFill>
                  <a:srgbClr val="131212"/>
                </a:solidFill>
                <a:latin typeface="+mn-ea"/>
              </a:rPr>
              <a:t>S</a:t>
            </a:r>
            <a:r>
              <a:rPr lang="en-HK" altLang="zh-TW" sz="1600" dirty="0">
                <a:solidFill>
                  <a:srgbClr val="131212"/>
                </a:solidFill>
                <a:effectLst/>
                <a:latin typeface="+mn-ea"/>
              </a:rPr>
              <a:t>upply </a:t>
            </a:r>
            <a:r>
              <a:rPr lang="en-HK" altLang="zh-TW" sz="1600" dirty="0">
                <a:solidFill>
                  <a:srgbClr val="131212"/>
                </a:solidFill>
                <a:latin typeface="+mn-ea"/>
              </a:rPr>
              <a:t>C</a:t>
            </a:r>
            <a:r>
              <a:rPr lang="en-HK" altLang="zh-TW" sz="1600" dirty="0">
                <a:solidFill>
                  <a:srgbClr val="131212"/>
                </a:solidFill>
                <a:effectLst/>
                <a:latin typeface="+mn-ea"/>
              </a:rPr>
              <a:t>hain </a:t>
            </a:r>
            <a:r>
              <a:rPr lang="en-HK" altLang="zh-TW" sz="1600" dirty="0">
                <a:solidFill>
                  <a:srgbClr val="131212"/>
                </a:solidFill>
                <a:latin typeface="+mn-ea"/>
              </a:rPr>
              <a:t>R</a:t>
            </a:r>
            <a:r>
              <a:rPr lang="en-HK" altLang="zh-TW" sz="1600" dirty="0">
                <a:solidFill>
                  <a:srgbClr val="131212"/>
                </a:solidFill>
                <a:effectLst/>
                <a:latin typeface="+mn-ea"/>
              </a:rPr>
              <a:t>esilience</a:t>
            </a:r>
            <a:r>
              <a:rPr lang="en-US" altLang="zh-TW" sz="1600" dirty="0">
                <a:solidFill>
                  <a:srgbClr val="131212"/>
                </a:solidFill>
                <a:effectLst/>
                <a:latin typeface="+mn-ea"/>
              </a:rPr>
              <a:t> </a:t>
            </a:r>
            <a:r>
              <a:rPr lang="zh-TW" altLang="en-US" sz="1600" dirty="0">
                <a:solidFill>
                  <a:srgbClr val="131212"/>
                </a:solidFill>
                <a:effectLst/>
                <a:latin typeface="+mn-ea"/>
              </a:rPr>
              <a:t>顧問團隊策劃</a:t>
            </a:r>
            <a:r>
              <a:rPr lang="zh-TW" altLang="en-US" sz="1600" dirty="0">
                <a:effectLst/>
                <a:latin typeface="+mn-ea"/>
              </a:rPr>
              <a:t>之一</a:t>
            </a:r>
            <a:r>
              <a:rPr lang="zh-TW" altLang="en-US" sz="1600" dirty="0">
                <a:solidFill>
                  <a:srgbClr val="131212"/>
                </a:solidFill>
                <a:effectLst/>
                <a:latin typeface="+mn-ea"/>
              </a:rPr>
              <a:t>， 主要</a:t>
            </a:r>
            <a:r>
              <a:rPr lang="zh-TW" altLang="en-US" sz="1600" dirty="0">
                <a:effectLst/>
                <a:latin typeface="+mn-ea"/>
              </a:rPr>
              <a:t>提供供應鏈轉移及建議的最佳解決方案</a:t>
            </a:r>
            <a:r>
              <a:rPr lang="en-US" altLang="zh-TW" sz="1600" dirty="0">
                <a:effectLst/>
                <a:latin typeface="+mn-ea"/>
              </a:rPr>
              <a:t>. </a:t>
            </a:r>
            <a:endParaRPr lang="zh-TW" altLang="en-US" sz="1600" dirty="0">
              <a:effectLst/>
              <a:latin typeface="+mn-ea"/>
            </a:endParaRPr>
          </a:p>
          <a:p>
            <a:pPr marL="0" indent="0">
              <a:buNone/>
            </a:pPr>
            <a:endParaRPr lang="en-US" altLang="zh-TW" sz="1600" dirty="0">
              <a:solidFill>
                <a:srgbClr val="131212"/>
              </a:solidFill>
              <a:latin typeface="+mj-ea"/>
              <a:ea typeface="+mj-ea"/>
            </a:endParaRPr>
          </a:p>
          <a:p>
            <a:pPr marL="0" indent="0">
              <a:buNone/>
            </a:pPr>
            <a:endParaRPr lang="en-US" altLang="zh-TW" dirty="0">
              <a:solidFill>
                <a:srgbClr val="131212"/>
              </a:solidFill>
              <a:effectLst/>
              <a:latin typeface="+mj-ea"/>
              <a:ea typeface="+mj-ea"/>
            </a:endParaRPr>
          </a:p>
          <a:p>
            <a:pPr marL="0" indent="0">
              <a:buNone/>
            </a:pPr>
            <a:endParaRPr lang="en-US" altLang="zh-TW" dirty="0">
              <a:solidFill>
                <a:srgbClr val="131212"/>
              </a:solidFill>
              <a:effectLst/>
              <a:latin typeface="+mj-ea"/>
              <a:ea typeface="+mj-ea"/>
            </a:endParaRPr>
          </a:p>
          <a:p>
            <a:pPr marL="0" indent="0">
              <a:buNone/>
            </a:pPr>
            <a:endParaRPr lang="en-US" altLang="zh-TW" dirty="0">
              <a:solidFill>
                <a:srgbClr val="131212"/>
              </a:solidFill>
              <a:effectLst/>
              <a:latin typeface="+mj-ea"/>
              <a:ea typeface="+mj-ea"/>
            </a:endParaRPr>
          </a:p>
          <a:p>
            <a:pPr marL="0" indent="0">
              <a:buNone/>
            </a:pPr>
            <a:endParaRPr lang="zh-TW" altLang="en-US" dirty="0">
              <a:solidFill>
                <a:srgbClr val="131212"/>
              </a:solidFill>
              <a:effectLst/>
              <a:latin typeface="+mj-ea"/>
              <a:ea typeface="+mj-ea"/>
            </a:endParaRPr>
          </a:p>
          <a:p>
            <a:pPr marL="0" indent="0">
              <a:buNone/>
            </a:pPr>
            <a:endParaRPr lang="en-US" altLang="zh-TW" dirty="0">
              <a:solidFill>
                <a:srgbClr val="131212"/>
              </a:solidFill>
              <a:effectLst/>
              <a:latin typeface="+mj-ea"/>
              <a:ea typeface="+mj-ea"/>
            </a:endParaRPr>
          </a:p>
          <a:p>
            <a:pPr marL="0" indent="0">
              <a:spcBef>
                <a:spcPts val="0"/>
              </a:spcBef>
              <a:buNone/>
            </a:pPr>
            <a:endParaRPr lang="en-US" altLang="zh-TW" sz="1100" dirty="0">
              <a:solidFill>
                <a:srgbClr val="131212"/>
              </a:solidFill>
              <a:effectLst/>
              <a:latin typeface="+mj-ea"/>
              <a:ea typeface="+mj-ea"/>
            </a:endParaRPr>
          </a:p>
          <a:p>
            <a:pPr marL="0" indent="0">
              <a:spcBef>
                <a:spcPts val="0"/>
              </a:spcBef>
              <a:buNone/>
            </a:pPr>
            <a:endParaRPr lang="en-US" altLang="zh-TW" sz="1100" dirty="0">
              <a:solidFill>
                <a:srgbClr val="131212"/>
              </a:solidFill>
              <a:effectLst/>
              <a:latin typeface="+mj-ea"/>
              <a:ea typeface="+mj-ea"/>
            </a:endParaRPr>
          </a:p>
          <a:p>
            <a:pPr marL="0" indent="0">
              <a:spcBef>
                <a:spcPts val="0"/>
              </a:spcBef>
              <a:buNone/>
            </a:pPr>
            <a:endParaRPr lang="en-US" altLang="zh-TW" sz="1100" dirty="0">
              <a:solidFill>
                <a:srgbClr val="131212"/>
              </a:solidFill>
              <a:latin typeface="+mj-ea"/>
              <a:ea typeface="+mj-ea"/>
            </a:endParaRPr>
          </a:p>
          <a:p>
            <a:pPr marL="0" indent="0">
              <a:spcBef>
                <a:spcPts val="0"/>
              </a:spcBef>
              <a:buNone/>
            </a:pPr>
            <a:endParaRPr lang="en-US" altLang="zh-TW" sz="1100" dirty="0">
              <a:solidFill>
                <a:srgbClr val="131212"/>
              </a:solidFill>
              <a:effectLst/>
              <a:latin typeface="+mj-ea"/>
              <a:ea typeface="+mj-ea"/>
            </a:endParaRPr>
          </a:p>
          <a:p>
            <a:pPr marL="0" indent="0">
              <a:spcBef>
                <a:spcPts val="0"/>
              </a:spcBef>
              <a:buNone/>
            </a:pPr>
            <a:endParaRPr lang="en-US" altLang="zh-TW" sz="1100" dirty="0">
              <a:solidFill>
                <a:srgbClr val="131212"/>
              </a:solidFill>
              <a:latin typeface="+mj-ea"/>
              <a:ea typeface="+mj-ea"/>
            </a:endParaRPr>
          </a:p>
          <a:p>
            <a:pPr marL="0" indent="0">
              <a:spcBef>
                <a:spcPts val="0"/>
              </a:spcBef>
              <a:buNone/>
            </a:pPr>
            <a:endParaRPr lang="en-US" altLang="zh-TW" sz="1100" dirty="0">
              <a:solidFill>
                <a:srgbClr val="131212"/>
              </a:solidFill>
              <a:effectLst/>
              <a:latin typeface="+mj-ea"/>
              <a:ea typeface="+mj-ea"/>
            </a:endParaRPr>
          </a:p>
          <a:p>
            <a:pPr marL="0" indent="0">
              <a:spcBef>
                <a:spcPts val="0"/>
              </a:spcBef>
              <a:buNone/>
            </a:pPr>
            <a:endParaRPr lang="en-US" altLang="zh-TW" sz="1100" dirty="0">
              <a:solidFill>
                <a:srgbClr val="131212"/>
              </a:solidFill>
              <a:effectLst/>
              <a:latin typeface="+mj-ea"/>
              <a:ea typeface="+mj-ea"/>
            </a:endParaRPr>
          </a:p>
          <a:p>
            <a:pPr marL="0" indent="0">
              <a:spcBef>
                <a:spcPts val="0"/>
              </a:spcBef>
              <a:buNone/>
            </a:pPr>
            <a:endParaRPr lang="en-US" altLang="zh-TW" sz="1100" dirty="0">
              <a:solidFill>
                <a:srgbClr val="131212"/>
              </a:solidFill>
              <a:latin typeface="+mj-ea"/>
              <a:ea typeface="+mj-ea"/>
            </a:endParaRPr>
          </a:p>
          <a:p>
            <a:pPr marL="0" indent="0">
              <a:spcBef>
                <a:spcPts val="0"/>
              </a:spcBef>
              <a:buNone/>
            </a:pPr>
            <a:r>
              <a:rPr lang="zh-TW" altLang="en-US" sz="1100" dirty="0">
                <a:solidFill>
                  <a:srgbClr val="131212"/>
                </a:solidFill>
                <a:effectLst/>
                <a:latin typeface="+mj-ea"/>
                <a:ea typeface="+mj-ea"/>
              </a:rPr>
              <a:t>吳先生畢業於香港語言與商務學院，獲取工商管理學士學位。他還擁</a:t>
            </a:r>
          </a:p>
          <a:p>
            <a:pPr marL="0" indent="0">
              <a:spcBef>
                <a:spcPts val="0"/>
              </a:spcBef>
              <a:buNone/>
            </a:pPr>
            <a:r>
              <a:rPr lang="zh-TW" altLang="en-US" sz="1100" dirty="0">
                <a:solidFill>
                  <a:srgbClr val="131212"/>
                </a:solidFill>
                <a:latin typeface="+mj-ea"/>
                <a:ea typeface="+mj-ea"/>
              </a:rPr>
              <a:t>有加拿大不列顛哥倫比亞省</a:t>
            </a:r>
            <a:r>
              <a:rPr lang="en-HK" sz="1100" dirty="0">
                <a:solidFill>
                  <a:srgbClr val="131212"/>
                </a:solidFill>
                <a:effectLst/>
                <a:latin typeface="+mj-ea"/>
                <a:ea typeface="+mj-ea"/>
              </a:rPr>
              <a:t>BCIT</a:t>
            </a:r>
            <a:r>
              <a:rPr lang="zh-TW" altLang="en-US" sz="1100" dirty="0">
                <a:solidFill>
                  <a:srgbClr val="131212"/>
                </a:solidFill>
                <a:effectLst/>
                <a:latin typeface="+mj-ea"/>
                <a:ea typeface="+mj-ea"/>
              </a:rPr>
              <a:t>金融管理系統專業的進修文憑。</a:t>
            </a:r>
          </a:p>
          <a:p>
            <a:endParaRPr lang="en-US" dirty="0"/>
          </a:p>
        </p:txBody>
      </p:sp>
      <p:pic>
        <p:nvPicPr>
          <p:cNvPr id="1026" name="Picture 2" descr="Sam's Club - Wikipedia">
            <a:extLst>
              <a:ext uri="{FF2B5EF4-FFF2-40B4-BE49-F238E27FC236}">
                <a16:creationId xmlns:a16="http://schemas.microsoft.com/office/drawing/2014/main" id="{7B644A46-C329-F505-3B8A-EAA2BE975F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2074" y="3391864"/>
            <a:ext cx="712486" cy="7124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C6FA255D-0AB3-F904-8079-50FCB28314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8516" y="3907255"/>
            <a:ext cx="2051459" cy="58613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enguin Random House Merge – The Hollywood Reporter">
            <a:extLst>
              <a:ext uri="{FF2B5EF4-FFF2-40B4-BE49-F238E27FC236}">
                <a16:creationId xmlns:a16="http://schemas.microsoft.com/office/drawing/2014/main" id="{6B2DB89C-8FF8-6FFD-CA8B-E139FE1B4A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269" y="4632498"/>
            <a:ext cx="1862766" cy="104663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2559DCB2-0112-9E72-4BB8-D84E4354169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775" y="3635647"/>
            <a:ext cx="893710" cy="89371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Macy's">
            <a:extLst>
              <a:ext uri="{FF2B5EF4-FFF2-40B4-BE49-F238E27FC236}">
                <a16:creationId xmlns:a16="http://schemas.microsoft.com/office/drawing/2014/main" id="{3C55EB0C-491C-34E5-9179-3271265505F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2719" y="4406466"/>
            <a:ext cx="1085898" cy="108589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154B5357-1336-4A76-646A-836E91D42A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20639" y="4296291"/>
            <a:ext cx="957811" cy="11960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C1569898-B4B9-E83D-5C8A-B0ABF5DDFCBA}"/>
              </a:ext>
            </a:extLst>
          </p:cNvPr>
          <p:cNvPicPr>
            <a:picLocks noChangeAspect="1"/>
          </p:cNvPicPr>
          <p:nvPr/>
        </p:nvPicPr>
        <p:blipFill rotWithShape="1">
          <a:blip r:embed="rId8"/>
          <a:srcRect b="44629"/>
          <a:stretch/>
        </p:blipFill>
        <p:spPr>
          <a:xfrm>
            <a:off x="8258196" y="2781846"/>
            <a:ext cx="1865876" cy="1493622"/>
          </a:xfrm>
          <a:prstGeom prst="rect">
            <a:avLst/>
          </a:prstGeom>
        </p:spPr>
      </p:pic>
      <p:pic>
        <p:nvPicPr>
          <p:cNvPr id="5" name="Picture 4">
            <a:extLst>
              <a:ext uri="{FF2B5EF4-FFF2-40B4-BE49-F238E27FC236}">
                <a16:creationId xmlns:a16="http://schemas.microsoft.com/office/drawing/2014/main" id="{8B3BBF73-0735-04E4-88D5-C1A687A40BC8}"/>
              </a:ext>
            </a:extLst>
          </p:cNvPr>
          <p:cNvPicPr>
            <a:picLocks noChangeAspect="1"/>
          </p:cNvPicPr>
          <p:nvPr/>
        </p:nvPicPr>
        <p:blipFill rotWithShape="1">
          <a:blip r:embed="rId9">
            <a:extLst>
              <a:ext uri="{28A0092B-C50C-407E-A947-70E740481C1C}">
                <a14:useLocalDpi xmlns:a14="http://schemas.microsoft.com/office/drawing/2010/main" val="0"/>
              </a:ext>
            </a:extLst>
          </a:blip>
          <a:srcRect b="38481"/>
          <a:stretch/>
        </p:blipFill>
        <p:spPr bwMode="auto">
          <a:xfrm>
            <a:off x="6083625" y="4275468"/>
            <a:ext cx="1122656" cy="1320800"/>
          </a:xfrm>
          <a:prstGeom prst="rect">
            <a:avLst/>
          </a:prstGeom>
          <a:noFill/>
          <a:ln>
            <a:noFill/>
          </a:ln>
        </p:spPr>
      </p:pic>
      <p:pic>
        <p:nvPicPr>
          <p:cNvPr id="1028" name="Picture 4" descr="Walmart Logo and symbol, meaning, history, PNG, brand">
            <a:extLst>
              <a:ext uri="{FF2B5EF4-FFF2-40B4-BE49-F238E27FC236}">
                <a16:creationId xmlns:a16="http://schemas.microsoft.com/office/drawing/2014/main" id="{B80E534B-89FC-ADB9-7AAF-3D55835888C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23283" y="3370016"/>
            <a:ext cx="1355035" cy="71248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Supply Chain Resilience Certificate">
            <a:extLst>
              <a:ext uri="{FF2B5EF4-FFF2-40B4-BE49-F238E27FC236}">
                <a16:creationId xmlns:a16="http://schemas.microsoft.com/office/drawing/2014/main" id="{4400DCDE-2609-4043-FCE3-9045BDB524A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19601" y="2834065"/>
            <a:ext cx="2386445" cy="85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195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SC02543">
            <a:extLst>
              <a:ext uri="{FF2B5EF4-FFF2-40B4-BE49-F238E27FC236}">
                <a16:creationId xmlns:a16="http://schemas.microsoft.com/office/drawing/2014/main" id="{F8BED23C-173A-58A6-61E4-6D294818A0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59" y="197263"/>
            <a:ext cx="4789551" cy="35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DSC02548">
            <a:extLst>
              <a:ext uri="{FF2B5EF4-FFF2-40B4-BE49-F238E27FC236}">
                <a16:creationId xmlns:a16="http://schemas.microsoft.com/office/drawing/2014/main" id="{8313F9C7-8FB1-233B-731D-4A5149D27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3296" y="3214829"/>
            <a:ext cx="4789551" cy="35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a:extLst>
              <a:ext uri="{FF2B5EF4-FFF2-40B4-BE49-F238E27FC236}">
                <a16:creationId xmlns:a16="http://schemas.microsoft.com/office/drawing/2014/main" id="{68E0FB8C-42DF-46C7-D1FE-0D87164EBAC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240" y="0"/>
            <a:ext cx="4690872" cy="3234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a:extLst>
              <a:ext uri="{FF2B5EF4-FFF2-40B4-BE49-F238E27FC236}">
                <a16:creationId xmlns:a16="http://schemas.microsoft.com/office/drawing/2014/main" id="{17B97F30-B01B-6358-7C72-A8FE93DC4DB3}"/>
              </a:ext>
            </a:extLst>
          </p:cNvPr>
          <p:cNvPicPr>
            <a:picLocks noChangeAspect="1"/>
          </p:cNvPicPr>
          <p:nvPr/>
        </p:nvPicPr>
        <p:blipFill>
          <a:blip r:embed="rId5">
            <a:extLst>
              <a:ext uri="{28A0092B-C50C-407E-A947-70E740481C1C}">
                <a14:useLocalDpi xmlns:a14="http://schemas.microsoft.com/office/drawing/2010/main" val="0"/>
              </a:ext>
            </a:extLst>
          </a:blip>
          <a:srcRect t="27618" b="29681"/>
          <a:stretch>
            <a:fillRect/>
          </a:stretch>
        </p:blipFill>
        <p:spPr bwMode="auto">
          <a:xfrm>
            <a:off x="435547" y="3993165"/>
            <a:ext cx="4390453" cy="281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821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3D394-72B9-CA23-0A6E-620CEEB611F7}"/>
              </a:ext>
            </a:extLst>
          </p:cNvPr>
          <p:cNvSpPr>
            <a:spLocks noGrp="1"/>
          </p:cNvSpPr>
          <p:nvPr>
            <p:ph type="title"/>
          </p:nvPr>
        </p:nvSpPr>
        <p:spPr>
          <a:xfrm>
            <a:off x="677334" y="609600"/>
            <a:ext cx="8596668" cy="615885"/>
          </a:xfrm>
        </p:spPr>
        <p:txBody>
          <a:bodyPr>
            <a:normAutofit fontScale="90000"/>
          </a:bodyPr>
          <a:lstStyle/>
          <a:p>
            <a:r>
              <a:rPr lang="en-US" dirty="0"/>
              <a:t>Action Plan</a:t>
            </a:r>
          </a:p>
        </p:txBody>
      </p:sp>
      <p:sp>
        <p:nvSpPr>
          <p:cNvPr id="3" name="Content Placeholder 2">
            <a:extLst>
              <a:ext uri="{FF2B5EF4-FFF2-40B4-BE49-F238E27FC236}">
                <a16:creationId xmlns:a16="http://schemas.microsoft.com/office/drawing/2014/main" id="{B4CCCF91-7E82-A967-4186-310CA8C956E6}"/>
              </a:ext>
            </a:extLst>
          </p:cNvPr>
          <p:cNvSpPr>
            <a:spLocks noGrp="1"/>
          </p:cNvSpPr>
          <p:nvPr>
            <p:ph idx="1"/>
          </p:nvPr>
        </p:nvSpPr>
        <p:spPr>
          <a:xfrm>
            <a:off x="496811" y="1575125"/>
            <a:ext cx="9258518" cy="4391671"/>
          </a:xfrm>
        </p:spPr>
        <p:txBody>
          <a:bodyPr/>
          <a:lstStyle/>
          <a:p>
            <a:r>
              <a:rPr lang="zh-TW" altLang="en-US" dirty="0"/>
              <a:t>目標時間表</a:t>
            </a:r>
            <a:r>
              <a:rPr lang="en-US" altLang="zh-TW" dirty="0"/>
              <a:t> May 01 to Nov 30, 2024</a:t>
            </a:r>
          </a:p>
          <a:p>
            <a:r>
              <a:rPr lang="zh-TW" altLang="en-US" dirty="0"/>
              <a:t>瞄準北美主要買家</a:t>
            </a:r>
            <a:r>
              <a:rPr lang="en-US" altLang="zh-TW" dirty="0"/>
              <a:t> (</a:t>
            </a:r>
            <a:r>
              <a:rPr lang="zh-TW" altLang="en-US" dirty="0"/>
              <a:t>進口商、零售商、品牌、批發商、線上商店</a:t>
            </a:r>
            <a:r>
              <a:rPr lang="en-US" altLang="zh-TW" dirty="0"/>
              <a:t>)</a:t>
            </a:r>
          </a:p>
          <a:p>
            <a:r>
              <a:rPr lang="zh-TW" altLang="en-US" dirty="0"/>
              <a:t>準備和創建更好的產品樣本工具並開發漂亮清晰的顯示給買家和良好的演示</a:t>
            </a:r>
            <a:endParaRPr lang="en-US" altLang="zh-TW" dirty="0"/>
          </a:p>
          <a:p>
            <a:r>
              <a:rPr lang="zh-TW" altLang="en-US" dirty="0"/>
              <a:t>紐約同事，將與當地買家辦公室溝通</a:t>
            </a:r>
            <a:r>
              <a:rPr lang="en-US" altLang="zh-TW" dirty="0"/>
              <a:t>. </a:t>
            </a:r>
            <a:r>
              <a:rPr lang="zh-TW" altLang="en-US" dirty="0"/>
              <a:t>我們將透過電子郵件、電話和社群媒體聯繫所有相關買家</a:t>
            </a:r>
            <a:r>
              <a:rPr lang="en-US" altLang="zh-TW" dirty="0"/>
              <a:t>.</a:t>
            </a:r>
          </a:p>
          <a:p>
            <a:r>
              <a:rPr lang="zh-TW" altLang="en-US" dirty="0"/>
              <a:t>然後我會代表供應商向買家展示推廣供應商的產品。</a:t>
            </a:r>
            <a:endParaRPr lang="en-US" altLang="zh-TW" dirty="0"/>
          </a:p>
          <a:p>
            <a:r>
              <a:rPr lang="zh-TW" altLang="en-US" dirty="0"/>
              <a:t>所有會議結束後，我將向供應商準備買家請求和買家聯絡資訊</a:t>
            </a:r>
            <a:endParaRPr lang="en-US" altLang="zh-TW" dirty="0"/>
          </a:p>
          <a:p>
            <a:r>
              <a:rPr lang="zh-TW" altLang="en-US" dirty="0"/>
              <a:t>所有會議必須有記錄</a:t>
            </a:r>
            <a:r>
              <a:rPr lang="en-US" altLang="zh-TW" dirty="0"/>
              <a:t>. </a:t>
            </a:r>
            <a:endParaRPr lang="en-US" dirty="0"/>
          </a:p>
        </p:txBody>
      </p:sp>
    </p:spTree>
    <p:extLst>
      <p:ext uri="{BB962C8B-B14F-4D97-AF65-F5344CB8AC3E}">
        <p14:creationId xmlns:p14="http://schemas.microsoft.com/office/powerpoint/2010/main" val="265459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457C8-B347-9BDD-47D4-CD9CF694F913}"/>
              </a:ext>
            </a:extLst>
          </p:cNvPr>
          <p:cNvSpPr>
            <a:spLocks noGrp="1"/>
          </p:cNvSpPr>
          <p:nvPr>
            <p:ph type="title"/>
          </p:nvPr>
        </p:nvSpPr>
        <p:spPr/>
        <p:txBody>
          <a:bodyPr/>
          <a:lstStyle/>
          <a:p>
            <a:r>
              <a:rPr lang="en-US" dirty="0"/>
              <a:t>Categories </a:t>
            </a:r>
          </a:p>
        </p:txBody>
      </p:sp>
      <p:sp>
        <p:nvSpPr>
          <p:cNvPr id="4" name="Content Placeholder 3">
            <a:extLst>
              <a:ext uri="{FF2B5EF4-FFF2-40B4-BE49-F238E27FC236}">
                <a16:creationId xmlns:a16="http://schemas.microsoft.com/office/drawing/2014/main" id="{9BCF2F1D-468E-A2CA-3CB6-D878D277752D}"/>
              </a:ext>
            </a:extLst>
          </p:cNvPr>
          <p:cNvSpPr>
            <a:spLocks noGrp="1"/>
          </p:cNvSpPr>
          <p:nvPr>
            <p:ph sz="half" idx="1"/>
          </p:nvPr>
        </p:nvSpPr>
        <p:spPr>
          <a:xfrm>
            <a:off x="677335" y="2160589"/>
            <a:ext cx="3122506" cy="3880772"/>
          </a:xfrm>
        </p:spPr>
        <p:txBody>
          <a:bodyPr>
            <a:normAutofit fontScale="32500" lnSpcReduction="20000"/>
          </a:bodyPr>
          <a:lstStyle/>
          <a:p>
            <a:pPr marL="234900">
              <a:spcBef>
                <a:spcPts val="600"/>
              </a:spcBef>
            </a:pPr>
            <a:r>
              <a:rPr lang="en-HK" sz="4000" dirty="0">
                <a:effectLst/>
                <a:latin typeface="Helvetica Neue" panose="02000503000000020004" pitchFamily="2" charset="0"/>
              </a:rPr>
              <a:t>Children's sports socks</a:t>
            </a:r>
          </a:p>
          <a:p>
            <a:pPr marL="234900">
              <a:spcBef>
                <a:spcPts val="600"/>
              </a:spcBef>
            </a:pPr>
            <a:r>
              <a:rPr lang="en-HK" sz="4000" dirty="0">
                <a:effectLst/>
                <a:latin typeface="Helvetica Neue" panose="02000503000000020004" pitchFamily="2" charset="0"/>
              </a:rPr>
              <a:t>Anti-embolism stockings &amp; hosiery</a:t>
            </a:r>
          </a:p>
          <a:p>
            <a:pPr marL="234900">
              <a:spcBef>
                <a:spcPts val="600"/>
              </a:spcBef>
            </a:pPr>
            <a:r>
              <a:rPr lang="en-HK" sz="4000" dirty="0">
                <a:effectLst/>
                <a:latin typeface="Helvetica Neue" panose="02000503000000020004" pitchFamily="2" charset="0"/>
              </a:rPr>
              <a:t>Women's stockings</a:t>
            </a:r>
          </a:p>
          <a:p>
            <a:pPr marL="234900">
              <a:spcBef>
                <a:spcPts val="600"/>
              </a:spcBef>
            </a:pPr>
            <a:r>
              <a:rPr lang="en-HK" sz="4000" dirty="0">
                <a:effectLst/>
                <a:latin typeface="Helvetica Neue" panose="02000503000000020004" pitchFamily="2" charset="0"/>
              </a:rPr>
              <a:t>Women's tights</a:t>
            </a:r>
          </a:p>
          <a:p>
            <a:pPr marL="234900">
              <a:spcBef>
                <a:spcPts val="600"/>
              </a:spcBef>
            </a:pPr>
            <a:r>
              <a:rPr lang="en-HK" sz="4000" dirty="0">
                <a:effectLst/>
                <a:latin typeface="Helvetica Neue" panose="02000503000000020004" pitchFamily="2" charset="0"/>
              </a:rPr>
              <a:t>Body stockings</a:t>
            </a:r>
          </a:p>
          <a:p>
            <a:pPr marL="234900">
              <a:spcBef>
                <a:spcPts val="600"/>
              </a:spcBef>
            </a:pPr>
            <a:r>
              <a:rPr lang="en-HK" sz="4000" dirty="0">
                <a:effectLst/>
                <a:latin typeface="Helvetica Neue" panose="02000503000000020004" pitchFamily="2" charset="0"/>
              </a:rPr>
              <a:t>Children's socks</a:t>
            </a:r>
          </a:p>
          <a:p>
            <a:pPr marL="234900">
              <a:spcBef>
                <a:spcPts val="600"/>
              </a:spcBef>
            </a:pPr>
            <a:r>
              <a:rPr lang="en-HK" sz="4000" dirty="0">
                <a:effectLst/>
                <a:latin typeface="Helvetica Neue" panose="02000503000000020004" pitchFamily="2" charset="0"/>
              </a:rPr>
              <a:t>Children's knee-high socks</a:t>
            </a:r>
          </a:p>
          <a:p>
            <a:pPr marL="234900">
              <a:spcBef>
                <a:spcPts val="600"/>
              </a:spcBef>
            </a:pPr>
            <a:r>
              <a:rPr lang="en-HK" sz="4000" dirty="0">
                <a:effectLst/>
                <a:latin typeface="Helvetica Neue" panose="02000503000000020004" pitchFamily="2" charset="0"/>
              </a:rPr>
              <a:t>Baby socks</a:t>
            </a:r>
          </a:p>
          <a:p>
            <a:pPr marL="234900">
              <a:spcBef>
                <a:spcPts val="600"/>
              </a:spcBef>
            </a:pPr>
            <a:r>
              <a:rPr lang="en-HK" sz="4000" dirty="0">
                <a:effectLst/>
                <a:latin typeface="Helvetica Neue" panose="02000503000000020004" pitchFamily="2" charset="0"/>
              </a:rPr>
              <a:t>Diabetic socks</a:t>
            </a:r>
          </a:p>
          <a:p>
            <a:pPr marL="234900">
              <a:spcBef>
                <a:spcPts val="600"/>
              </a:spcBef>
            </a:pPr>
            <a:r>
              <a:rPr lang="en-HK" sz="4000" dirty="0">
                <a:effectLst/>
                <a:latin typeface="Helvetica Neue" panose="02000503000000020004" pitchFamily="2" charset="0"/>
              </a:rPr>
              <a:t>Trampoline socks</a:t>
            </a:r>
          </a:p>
          <a:p>
            <a:pPr marL="234900">
              <a:spcBef>
                <a:spcPts val="600"/>
              </a:spcBef>
            </a:pPr>
            <a:r>
              <a:rPr lang="en-HK" sz="4000" dirty="0">
                <a:effectLst/>
                <a:latin typeface="Helvetica Neue" panose="02000503000000020004" pitchFamily="2" charset="0"/>
              </a:rPr>
              <a:t>Winter socks</a:t>
            </a:r>
          </a:p>
          <a:p>
            <a:pPr marL="234900">
              <a:spcBef>
                <a:spcPts val="600"/>
              </a:spcBef>
            </a:pPr>
            <a:r>
              <a:rPr lang="en-HK" sz="4000" dirty="0">
                <a:effectLst/>
                <a:latin typeface="Helvetica Neue" panose="02000503000000020004" pitchFamily="2" charset="0"/>
              </a:rPr>
              <a:t>3D printed socks</a:t>
            </a:r>
          </a:p>
          <a:p>
            <a:endParaRPr lang="en-US" dirty="0"/>
          </a:p>
        </p:txBody>
      </p:sp>
      <p:sp>
        <p:nvSpPr>
          <p:cNvPr id="8" name="Content Placeholder 7">
            <a:extLst>
              <a:ext uri="{FF2B5EF4-FFF2-40B4-BE49-F238E27FC236}">
                <a16:creationId xmlns:a16="http://schemas.microsoft.com/office/drawing/2014/main" id="{9C2283C2-DD2A-35CD-64CE-13B61DF1C062}"/>
              </a:ext>
            </a:extLst>
          </p:cNvPr>
          <p:cNvSpPr>
            <a:spLocks noGrp="1"/>
          </p:cNvSpPr>
          <p:nvPr>
            <p:ph sz="half" idx="2"/>
          </p:nvPr>
        </p:nvSpPr>
        <p:spPr>
          <a:xfrm>
            <a:off x="3799841" y="2160588"/>
            <a:ext cx="2509710" cy="3880773"/>
          </a:xfrm>
        </p:spPr>
        <p:txBody>
          <a:bodyPr>
            <a:normAutofit fontScale="32500" lnSpcReduction="20000"/>
          </a:bodyPr>
          <a:lstStyle/>
          <a:p>
            <a:pPr marL="234900">
              <a:spcBef>
                <a:spcPts val="600"/>
              </a:spcBef>
            </a:pPr>
            <a:r>
              <a:rPr lang="en-HK" sz="4000" dirty="0">
                <a:effectLst/>
                <a:latin typeface="Arial" panose="020B0604020202020204" pitchFamily="34" charset="0"/>
                <a:cs typeface="Arial" panose="020B0604020202020204" pitchFamily="34" charset="0"/>
              </a:rPr>
              <a:t>Women's knee-high socks</a:t>
            </a:r>
          </a:p>
          <a:p>
            <a:pPr marL="234900">
              <a:spcBef>
                <a:spcPts val="600"/>
              </a:spcBef>
            </a:pPr>
            <a:r>
              <a:rPr lang="en-HK" sz="4000" dirty="0">
                <a:effectLst/>
                <a:latin typeface="Arial" panose="020B0604020202020204" pitchFamily="34" charset="0"/>
                <a:cs typeface="Arial" panose="020B0604020202020204" pitchFamily="34" charset="0"/>
              </a:rPr>
              <a:t>Women's ankle socks</a:t>
            </a:r>
          </a:p>
          <a:p>
            <a:pPr marL="234900">
              <a:spcBef>
                <a:spcPts val="600"/>
              </a:spcBef>
            </a:pPr>
            <a:r>
              <a:rPr lang="en-HK" sz="4000" dirty="0">
                <a:effectLst/>
                <a:latin typeface="Arial" panose="020B0604020202020204" pitchFamily="34" charset="0"/>
                <a:cs typeface="Arial" panose="020B0604020202020204" pitchFamily="34" charset="0"/>
              </a:rPr>
              <a:t>Yoga socks</a:t>
            </a:r>
          </a:p>
          <a:p>
            <a:pPr marL="234900">
              <a:spcBef>
                <a:spcPts val="600"/>
              </a:spcBef>
            </a:pPr>
            <a:r>
              <a:rPr lang="en-HK" sz="4000" dirty="0">
                <a:effectLst/>
                <a:latin typeface="Arial" panose="020B0604020202020204" pitchFamily="34" charset="0"/>
                <a:cs typeface="Arial" panose="020B0604020202020204" pitchFamily="34" charset="0"/>
              </a:rPr>
              <a:t>Women's toe socks</a:t>
            </a:r>
          </a:p>
          <a:p>
            <a:pPr marL="234900">
              <a:spcBef>
                <a:spcPts val="600"/>
              </a:spcBef>
            </a:pPr>
            <a:r>
              <a:rPr lang="en-HK" sz="4000" dirty="0">
                <a:effectLst/>
                <a:latin typeface="Arial" panose="020B0604020202020204" pitchFamily="34" charset="0"/>
                <a:cs typeface="Arial" panose="020B0604020202020204" pitchFamily="34" charset="0"/>
              </a:rPr>
              <a:t>Fuzzy socks</a:t>
            </a:r>
          </a:p>
          <a:p>
            <a:pPr marL="234900">
              <a:spcBef>
                <a:spcPts val="600"/>
              </a:spcBef>
            </a:pPr>
            <a:r>
              <a:rPr lang="en-HK" sz="4000" dirty="0">
                <a:effectLst/>
                <a:latin typeface="Arial" panose="020B0604020202020204" pitchFamily="34" charset="0"/>
                <a:cs typeface="Arial" panose="020B0604020202020204" pitchFamily="34" charset="0"/>
              </a:rPr>
              <a:t>Men's ankle socks</a:t>
            </a:r>
          </a:p>
          <a:p>
            <a:pPr marL="234900">
              <a:spcBef>
                <a:spcPts val="600"/>
              </a:spcBef>
            </a:pPr>
            <a:r>
              <a:rPr lang="en-HK" sz="4000" dirty="0">
                <a:effectLst/>
                <a:latin typeface="Arial" panose="020B0604020202020204" pitchFamily="34" charset="0"/>
                <a:cs typeface="Arial" panose="020B0604020202020204" pitchFamily="34" charset="0"/>
              </a:rPr>
              <a:t>Slipper socks</a:t>
            </a:r>
          </a:p>
          <a:p>
            <a:pPr marL="234900">
              <a:spcBef>
                <a:spcPts val="600"/>
              </a:spcBef>
            </a:pPr>
            <a:r>
              <a:rPr lang="en-HK" sz="4000" dirty="0">
                <a:effectLst/>
                <a:latin typeface="Arial" panose="020B0604020202020204" pitchFamily="34" charset="0"/>
                <a:cs typeface="Arial" panose="020B0604020202020204" pitchFamily="34" charset="0"/>
              </a:rPr>
              <a:t>Sports socks</a:t>
            </a:r>
          </a:p>
          <a:p>
            <a:pPr marL="234900">
              <a:spcBef>
                <a:spcPts val="600"/>
              </a:spcBef>
            </a:pPr>
            <a:r>
              <a:rPr lang="en-HK" sz="4000" dirty="0">
                <a:effectLst/>
                <a:latin typeface="Arial" panose="020B0604020202020204" pitchFamily="34" charset="0"/>
                <a:cs typeface="Arial" panose="020B0604020202020204" pitchFamily="34" charset="0"/>
              </a:rPr>
              <a:t>Sports socks</a:t>
            </a:r>
          </a:p>
          <a:p>
            <a:pPr marL="234900">
              <a:spcBef>
                <a:spcPts val="600"/>
              </a:spcBef>
            </a:pPr>
            <a:r>
              <a:rPr lang="en-HK" sz="4000" dirty="0">
                <a:effectLst/>
                <a:latin typeface="Arial" panose="020B0604020202020204" pitchFamily="34" charset="0"/>
                <a:cs typeface="Arial" panose="020B0604020202020204" pitchFamily="34" charset="0"/>
              </a:rPr>
              <a:t>Casual &amp; dress socks</a:t>
            </a:r>
          </a:p>
          <a:p>
            <a:pPr marL="234900">
              <a:spcBef>
                <a:spcPts val="600"/>
              </a:spcBef>
            </a:pPr>
            <a:r>
              <a:rPr lang="en-HK" sz="4000" dirty="0">
                <a:effectLst/>
                <a:latin typeface="Arial" panose="020B0604020202020204" pitchFamily="34" charset="0"/>
                <a:cs typeface="Arial" panose="020B0604020202020204" pitchFamily="34" charset="0"/>
              </a:rPr>
              <a:t>Women's socks</a:t>
            </a:r>
          </a:p>
          <a:p>
            <a:pPr marL="234900">
              <a:spcBef>
                <a:spcPts val="600"/>
              </a:spcBef>
            </a:pPr>
            <a:r>
              <a:rPr lang="en-HK" sz="4000" dirty="0">
                <a:effectLst/>
                <a:latin typeface="Arial" panose="020B0604020202020204" pitchFamily="34" charset="0"/>
                <a:cs typeface="Arial" panose="020B0604020202020204" pitchFamily="34" charset="0"/>
              </a:rPr>
              <a:t>Men's socks</a:t>
            </a:r>
          </a:p>
          <a:p>
            <a:pPr marL="234900">
              <a:spcBef>
                <a:spcPts val="600"/>
              </a:spcBef>
            </a:pPr>
            <a:r>
              <a:rPr lang="en-HK" sz="4000" dirty="0">
                <a:effectLst/>
                <a:latin typeface="Arial" panose="020B0604020202020204" pitchFamily="34" charset="0"/>
                <a:cs typeface="Arial" panose="020B0604020202020204" pitchFamily="34" charset="0"/>
              </a:rPr>
              <a:t>Patient anti-slip socks</a:t>
            </a:r>
          </a:p>
          <a:p>
            <a:pPr marL="234900">
              <a:spcBef>
                <a:spcPts val="600"/>
              </a:spcBef>
            </a:pPr>
            <a:r>
              <a:rPr lang="en-HK" sz="4000" dirty="0">
                <a:effectLst/>
                <a:latin typeface="Arial" panose="020B0604020202020204" pitchFamily="34" charset="0"/>
                <a:cs typeface="Arial" panose="020B0604020202020204" pitchFamily="34" charset="0"/>
              </a:rPr>
              <a:t>Fetish lingerie</a:t>
            </a:r>
          </a:p>
          <a:p>
            <a:pPr marL="234900">
              <a:spcBef>
                <a:spcPts val="600"/>
              </a:spcBef>
            </a:pPr>
            <a:r>
              <a:rPr lang="en-HK" sz="4000" dirty="0">
                <a:effectLst/>
                <a:latin typeface="Arial" panose="020B0604020202020204" pitchFamily="34" charset="0"/>
                <a:cs typeface="Arial" panose="020B0604020202020204" pitchFamily="34" charset="0"/>
              </a:rPr>
              <a:t>Plus-size lingerie</a:t>
            </a:r>
          </a:p>
          <a:p>
            <a:pPr marL="234900">
              <a:spcBef>
                <a:spcPts val="600"/>
              </a:spcBef>
            </a:pPr>
            <a:r>
              <a:rPr lang="en-HK" sz="4000" dirty="0">
                <a:effectLst/>
                <a:latin typeface="Arial" panose="020B0604020202020204" pitchFamily="34" charset="0"/>
                <a:cs typeface="Arial" panose="020B0604020202020204" pitchFamily="34" charset="0"/>
              </a:rPr>
              <a:t>Diabetic Socks</a:t>
            </a:r>
          </a:p>
          <a:p>
            <a:pPr marL="0" indent="0">
              <a:buNone/>
            </a:pPr>
            <a:endParaRPr lang="en-US" dirty="0"/>
          </a:p>
        </p:txBody>
      </p:sp>
    </p:spTree>
    <p:extLst>
      <p:ext uri="{BB962C8B-B14F-4D97-AF65-F5344CB8AC3E}">
        <p14:creationId xmlns:p14="http://schemas.microsoft.com/office/powerpoint/2010/main" val="55263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77B01-343A-A5D3-4C83-F128CE22A1E7}"/>
              </a:ext>
            </a:extLst>
          </p:cNvPr>
          <p:cNvSpPr>
            <a:spLocks noGrp="1"/>
          </p:cNvSpPr>
          <p:nvPr>
            <p:ph type="title"/>
          </p:nvPr>
        </p:nvSpPr>
        <p:spPr>
          <a:xfrm>
            <a:off x="677334" y="2703444"/>
            <a:ext cx="8596668" cy="1133058"/>
          </a:xfrm>
        </p:spPr>
        <p:txBody>
          <a:bodyPr>
            <a:normAutofit/>
          </a:bodyPr>
          <a:lstStyle/>
          <a:p>
            <a:pPr algn="ctr"/>
            <a:r>
              <a:rPr lang="en-US" sz="5400" b="1" dirty="0">
                <a:solidFill>
                  <a:schemeClr val="accent2">
                    <a:lumMod val="50000"/>
                  </a:schemeClr>
                </a:solidFill>
                <a:latin typeface="Calibri" panose="020F0502020204030204" pitchFamily="34" charset="0"/>
                <a:cs typeface="Calibri" panose="020F0502020204030204" pitchFamily="34" charset="0"/>
              </a:rPr>
              <a:t>END</a:t>
            </a:r>
            <a:endParaRPr lang="en-HK" sz="5400" b="1" dirty="0">
              <a:solidFill>
                <a:schemeClr val="accent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77696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23856</TotalTime>
  <Words>378</Words>
  <Application>Microsoft Macintosh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Helvetica Neue</vt:lpstr>
      <vt:lpstr>Trebuchet MS</vt:lpstr>
      <vt:lpstr>Wingdings 3</vt:lpstr>
      <vt:lpstr>Facet</vt:lpstr>
      <vt:lpstr>北美市場買家媒合暨拓銷活動 2024   Ronald Ng </vt:lpstr>
      <vt:lpstr>Ronald Ng, Profile</vt:lpstr>
      <vt:lpstr>PowerPoint Presentation</vt:lpstr>
      <vt:lpstr>Action Plan</vt:lpstr>
      <vt:lpstr>Categories </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Livia Yip</dc:creator>
  <cp:lastModifiedBy>RONALD Ng</cp:lastModifiedBy>
  <cp:revision>344</cp:revision>
  <cp:lastPrinted>2021-09-13T01:18:48Z</cp:lastPrinted>
  <dcterms:created xsi:type="dcterms:W3CDTF">2021-09-02T06:14:21Z</dcterms:created>
  <dcterms:modified xsi:type="dcterms:W3CDTF">2024-03-25T06:22:57Z</dcterms:modified>
</cp:coreProperties>
</file>